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61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6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625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867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4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6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9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9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8/18/2015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5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242743"/>
          </a:xfrm>
        </p:spPr>
        <p:txBody>
          <a:bodyPr/>
          <a:lstStyle/>
          <a:p>
            <a:pPr algn="ctr"/>
            <a:r>
              <a:rPr lang="zh-CN" altLang="en-US" dirty="0" smtClean="0"/>
              <a:t>中国诗词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BY: JILLIAN </a:t>
            </a:r>
            <a:r>
              <a:rPr lang="en-US" sz="2800" dirty="0" smtClean="0"/>
              <a:t>KAROLSKI </a:t>
            </a:r>
          </a:p>
          <a:p>
            <a:r>
              <a:rPr lang="zh-CN" altLang="en-US" sz="2800" dirty="0" smtClean="0"/>
              <a:t>中文</a:t>
            </a:r>
            <a:r>
              <a:rPr lang="en-US" altLang="zh-CN" sz="2800" dirty="0" smtClean="0"/>
              <a:t>3/4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91649" y="1944869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CHINESE POEMS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</a:t>
            </a:r>
            <a:r>
              <a:rPr lang="zh-CN" altLang="en-US" dirty="0" smtClean="0"/>
              <a:t>者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zuo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zhe</a:t>
            </a:r>
            <a:r>
              <a:rPr lang="en-US" altLang="zh-CN" sz="2000" dirty="0" smtClean="0"/>
              <a:t>)- </a:t>
            </a:r>
            <a:r>
              <a:rPr lang="en-US" altLang="zh-CN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5015" y="2810186"/>
            <a:ext cx="4995291" cy="3525174"/>
          </a:xfrm>
        </p:spPr>
        <p:txBody>
          <a:bodyPr>
            <a:normAutofit lnSpcReduction="10000"/>
          </a:bodyPr>
          <a:lstStyle/>
          <a:p>
            <a:r>
              <a:rPr lang="zh-CN" altLang="en-US" sz="2800" u="sng" dirty="0"/>
              <a:t>罗隐 </a:t>
            </a:r>
            <a:r>
              <a:rPr lang="en-US" sz="2800" u="sng" dirty="0"/>
              <a:t>Lao </a:t>
            </a:r>
            <a:r>
              <a:rPr lang="en-US" sz="2800" u="sng" dirty="0" smtClean="0"/>
              <a:t>yin</a:t>
            </a:r>
          </a:p>
          <a:p>
            <a:pPr lvl="1"/>
            <a:r>
              <a:rPr lang="zh-CN" altLang="en-US" sz="2200" dirty="0"/>
              <a:t>唐代诗人。生于公元八百和三十三</a:t>
            </a:r>
            <a:endParaRPr lang="en-US" altLang="zh-CN" sz="2200" dirty="0" smtClean="0"/>
          </a:p>
          <a:p>
            <a:pPr marL="457200" lvl="1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Táng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shīrén</a:t>
            </a:r>
            <a:r>
              <a:rPr lang="en-US" sz="2200" dirty="0"/>
              <a:t>. </a:t>
            </a:r>
            <a:r>
              <a:rPr lang="en-US" sz="2200" dirty="0" err="1"/>
              <a:t>Shēng</a:t>
            </a:r>
            <a:r>
              <a:rPr lang="en-US" sz="2200" dirty="0"/>
              <a:t> </a:t>
            </a:r>
            <a:r>
              <a:rPr lang="en-US" sz="2200" dirty="0" err="1"/>
              <a:t>yú</a:t>
            </a:r>
            <a:r>
              <a:rPr lang="en-US" sz="2200" dirty="0"/>
              <a:t> </a:t>
            </a:r>
            <a:r>
              <a:rPr lang="en-US" sz="2200" dirty="0" smtClean="0"/>
              <a:t>gong </a:t>
            </a:r>
            <a:r>
              <a:rPr lang="en-US" sz="2200" dirty="0"/>
              <a:t>yuán </a:t>
            </a:r>
            <a:r>
              <a:rPr lang="en-US" sz="2200" dirty="0" err="1"/>
              <a:t>b</a:t>
            </a:r>
            <a:r>
              <a:rPr lang="en-US" sz="2200" dirty="0" err="1" smtClean="0"/>
              <a:t>ā</a:t>
            </a:r>
            <a:r>
              <a:rPr lang="en-US" sz="2200" dirty="0" smtClean="0"/>
              <a:t> </a:t>
            </a:r>
            <a:r>
              <a:rPr lang="en-US" sz="2200" dirty="0"/>
              <a:t>bǎi hé </a:t>
            </a:r>
            <a:r>
              <a:rPr lang="en-US" sz="2200" dirty="0" err="1" smtClean="0"/>
              <a:t>sān</a:t>
            </a:r>
            <a:r>
              <a:rPr lang="en-US" sz="2200" dirty="0" smtClean="0"/>
              <a:t> </a:t>
            </a:r>
            <a:r>
              <a:rPr lang="en-US" sz="2200" dirty="0" err="1" smtClean="0"/>
              <a:t>shí</a:t>
            </a:r>
            <a:r>
              <a:rPr lang="en-US" sz="2200" dirty="0" smtClean="0"/>
              <a:t> </a:t>
            </a:r>
            <a:r>
              <a:rPr lang="en-US" sz="2200" dirty="0" err="1" smtClean="0"/>
              <a:t>sān</a:t>
            </a:r>
            <a:endParaRPr lang="en-US" sz="2200" dirty="0" smtClean="0"/>
          </a:p>
          <a:p>
            <a:pPr lvl="1"/>
            <a:r>
              <a:rPr lang="zh-CN" altLang="en-US" sz="2200" dirty="0" smtClean="0"/>
              <a:t>在七</a:t>
            </a:r>
            <a:r>
              <a:rPr lang="zh-CN" altLang="en-US" sz="2200" dirty="0"/>
              <a:t>十</a:t>
            </a:r>
            <a:r>
              <a:rPr lang="zh-CN" altLang="en-US" sz="2200" dirty="0" smtClean="0"/>
              <a:t>七 岁</a:t>
            </a:r>
            <a:r>
              <a:rPr lang="zh-CN" altLang="en-US" sz="2200" dirty="0"/>
              <a:t>去世</a:t>
            </a: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Zài</a:t>
            </a:r>
            <a:r>
              <a:rPr lang="en-US" sz="2200" dirty="0" smtClean="0"/>
              <a:t> </a:t>
            </a:r>
            <a:r>
              <a:rPr lang="en-US" sz="2200" dirty="0" err="1"/>
              <a:t>qī</a:t>
            </a:r>
            <a:r>
              <a:rPr lang="en-US" sz="2200" dirty="0"/>
              <a:t> </a:t>
            </a:r>
            <a:r>
              <a:rPr lang="en-US" sz="2200" dirty="0" err="1"/>
              <a:t>shí</a:t>
            </a:r>
            <a:r>
              <a:rPr lang="en-US" sz="2200" dirty="0"/>
              <a:t> </a:t>
            </a:r>
            <a:r>
              <a:rPr lang="en-US" sz="2200" dirty="0" err="1" smtClean="0"/>
              <a:t>qī</a:t>
            </a:r>
            <a:r>
              <a:rPr lang="en-US" sz="2200" dirty="0"/>
              <a:t> </a:t>
            </a:r>
            <a:r>
              <a:rPr lang="en-US" sz="2200" dirty="0" err="1" smtClean="0"/>
              <a:t>suì</a:t>
            </a:r>
            <a:r>
              <a:rPr lang="en-US" sz="2200" dirty="0" smtClean="0"/>
              <a:t> qùshì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Tang Dynasty poet. Born in AD </a:t>
            </a:r>
            <a:r>
              <a:rPr lang="en-US" dirty="0" smtClean="0">
                <a:solidFill>
                  <a:srgbClr val="FF0000"/>
                </a:solidFill>
              </a:rPr>
              <a:t>833. Died at the age of 77.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628" y="2753391"/>
            <a:ext cx="5194583" cy="3638764"/>
          </a:xfrm>
        </p:spPr>
        <p:txBody>
          <a:bodyPr>
            <a:normAutofit lnSpcReduction="10000"/>
          </a:bodyPr>
          <a:lstStyle/>
          <a:p>
            <a:r>
              <a:rPr lang="zh-CN" altLang="en-US" sz="2400" u="sng" dirty="0"/>
              <a:t>骆宾王 </a:t>
            </a:r>
            <a:r>
              <a:rPr lang="en-US" altLang="zh-CN" sz="2400" u="sng" dirty="0"/>
              <a:t>L</a:t>
            </a:r>
            <a:r>
              <a:rPr lang="en-US" sz="2400" u="sng" dirty="0" smtClean="0"/>
              <a:t>uo </a:t>
            </a:r>
            <a:r>
              <a:rPr lang="en-US" sz="2400" u="sng" dirty="0"/>
              <a:t>bin </a:t>
            </a:r>
            <a:r>
              <a:rPr lang="en-US" sz="2400" u="sng" dirty="0" smtClean="0"/>
              <a:t>Wang</a:t>
            </a:r>
          </a:p>
          <a:p>
            <a:pPr lvl="1"/>
            <a:r>
              <a:rPr lang="zh-CN" altLang="en-US" sz="2400" dirty="0"/>
              <a:t>初唐诗</a:t>
            </a:r>
            <a:r>
              <a:rPr lang="zh-CN" altLang="en-US" sz="2400" dirty="0" smtClean="0"/>
              <a:t>人 </a:t>
            </a:r>
            <a:endParaRPr lang="zh-CN" altLang="en-US" dirty="0"/>
          </a:p>
          <a:p>
            <a:pPr marL="457200" lvl="1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Chū</a:t>
            </a:r>
            <a:r>
              <a:rPr lang="en-US" sz="2200" dirty="0" smtClean="0"/>
              <a:t> </a:t>
            </a:r>
            <a:r>
              <a:rPr lang="en-US" sz="2200" dirty="0" err="1"/>
              <a:t>táng</a:t>
            </a:r>
            <a:r>
              <a:rPr lang="en-US" sz="2200" dirty="0"/>
              <a:t> </a:t>
            </a:r>
            <a:r>
              <a:rPr lang="en-US" sz="2200" dirty="0" err="1" smtClean="0"/>
              <a:t>shī</a:t>
            </a:r>
            <a:r>
              <a:rPr lang="en-US" sz="2200" dirty="0" smtClean="0"/>
              <a:t> </a:t>
            </a:r>
            <a:r>
              <a:rPr lang="en-US" sz="2200" dirty="0" err="1" smtClean="0"/>
              <a:t>rén</a:t>
            </a:r>
            <a:endParaRPr lang="en-US" sz="2200" dirty="0" smtClean="0"/>
          </a:p>
          <a:p>
            <a:pPr lvl="1"/>
            <a:r>
              <a:rPr lang="zh-CN" altLang="en-US" sz="2400" dirty="0"/>
              <a:t>意气风发，尊重神</a:t>
            </a:r>
          </a:p>
          <a:p>
            <a:pPr marL="457200" lvl="1" indent="0">
              <a:buNone/>
            </a:pPr>
            <a:r>
              <a:rPr lang="en-US" altLang="zh-CN" sz="2200" dirty="0" smtClean="0"/>
              <a:t>	</a:t>
            </a:r>
            <a:r>
              <a:rPr lang="en-US" altLang="zh-CN" sz="2200" dirty="0" err="1" smtClean="0"/>
              <a:t>Yì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qì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fēng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fā</a:t>
            </a:r>
            <a:r>
              <a:rPr lang="en-US" altLang="zh-CN" sz="2200" dirty="0"/>
              <a:t>, </a:t>
            </a:r>
            <a:r>
              <a:rPr lang="en-US" altLang="zh-CN" sz="2200" dirty="0" err="1" smtClean="0"/>
              <a:t>zūn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zhòng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shén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Early Tang dynasty </a:t>
            </a:r>
            <a:r>
              <a:rPr lang="en-US" sz="2000" dirty="0">
                <a:solidFill>
                  <a:srgbClr val="FF0000"/>
                </a:solidFill>
              </a:rPr>
              <a:t>poet. high-spirited, respect for the gods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46" y="1967193"/>
            <a:ext cx="1506981" cy="215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651" y="2010171"/>
            <a:ext cx="1793821" cy="256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15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16" y="266007"/>
            <a:ext cx="7448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蜂</a:t>
            </a:r>
            <a:r>
              <a:rPr lang="en-US" altLang="zh-CN" sz="2400" dirty="0" smtClean="0">
                <a:solidFill>
                  <a:srgbClr val="FFFF00"/>
                </a:solidFill>
              </a:rPr>
              <a:t>(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feng</a:t>
            </a:r>
            <a:r>
              <a:rPr lang="en-US" altLang="zh-CN" sz="2400" dirty="0" smtClean="0">
                <a:solidFill>
                  <a:srgbClr val="FFFF00"/>
                </a:solidFill>
              </a:rPr>
              <a:t>)</a:t>
            </a:r>
            <a:r>
              <a:rPr lang="zh-CN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zh-CN" sz="4400" dirty="0" smtClean="0">
                <a:solidFill>
                  <a:srgbClr val="FFFF00"/>
                </a:solidFill>
              </a:rPr>
              <a:t>– Bee</a:t>
            </a:r>
          </a:p>
          <a:p>
            <a:r>
              <a:rPr lang="zh-CN" altLang="en-US" sz="4400" dirty="0"/>
              <a:t>作</a:t>
            </a:r>
            <a:r>
              <a:rPr lang="zh-CN" altLang="en-US" sz="4400" dirty="0" smtClean="0"/>
              <a:t>者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zou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zhe</a:t>
            </a:r>
            <a:r>
              <a:rPr lang="en-US" altLang="zh-CN" sz="2000" dirty="0" smtClean="0"/>
              <a:t>-author) </a:t>
            </a:r>
            <a:r>
              <a:rPr lang="en-US" altLang="zh-CN" sz="4400" dirty="0" smtClean="0"/>
              <a:t>- </a:t>
            </a:r>
            <a:r>
              <a:rPr lang="zh-CN" altLang="en-US" sz="4400" dirty="0" smtClean="0"/>
              <a:t>罗隐 </a:t>
            </a:r>
            <a:r>
              <a:rPr lang="en-US" altLang="zh-CN" sz="4400" dirty="0" smtClean="0"/>
              <a:t>Luo Yin</a:t>
            </a:r>
          </a:p>
          <a:p>
            <a:r>
              <a:rPr lang="en-US" altLang="zh-CN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98764" y="2078183"/>
            <a:ext cx="777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原</a:t>
            </a:r>
            <a:r>
              <a:rPr lang="zh-CN" altLang="en-US" sz="4000" dirty="0" smtClean="0">
                <a:solidFill>
                  <a:srgbClr val="FF0000"/>
                </a:solidFill>
              </a:rPr>
              <a:t>文</a:t>
            </a:r>
            <a:r>
              <a:rPr lang="zh-CN" altLang="en-US" sz="3600" dirty="0" smtClean="0"/>
              <a:t> </a:t>
            </a:r>
            <a:r>
              <a:rPr lang="en-US" altLang="zh-CN" sz="2800" dirty="0" smtClean="0"/>
              <a:t>(yuan wen- original) </a:t>
            </a:r>
            <a:endParaRPr lang="en-US" altLang="zh-CN" sz="2800" dirty="0"/>
          </a:p>
          <a:p>
            <a:r>
              <a:rPr lang="en-US" altLang="zh-CN" sz="3200" dirty="0" smtClean="0"/>
              <a:t>	</a:t>
            </a:r>
            <a:r>
              <a:rPr lang="zh-CN" altLang="en-US" sz="2400" dirty="0">
                <a:solidFill>
                  <a:srgbClr val="00B0F0"/>
                </a:solidFill>
              </a:rPr>
              <a:t>不论平地与山尖，无限风光尽被</a:t>
            </a:r>
            <a:r>
              <a:rPr lang="zh-CN" altLang="en-US" sz="2400" dirty="0" smtClean="0">
                <a:solidFill>
                  <a:srgbClr val="00B0F0"/>
                </a:solidFill>
              </a:rPr>
              <a:t>占</a:t>
            </a:r>
            <a:r>
              <a:rPr lang="en-US" altLang="zh-CN" sz="24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altLang="zh-CN" sz="2400" dirty="0"/>
              <a:t>	</a:t>
            </a:r>
            <a:r>
              <a:rPr lang="zh-CN" altLang="en-US" sz="2400" dirty="0" smtClean="0"/>
              <a:t>采</a:t>
            </a:r>
            <a:r>
              <a:rPr lang="zh-CN" altLang="en-US" sz="2400" dirty="0"/>
              <a:t>得百花成蜜后，为谁辛苦为谁甜</a:t>
            </a:r>
            <a:r>
              <a:rPr lang="en-US" altLang="zh-CN" sz="240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altLang="zh-CN" sz="2400" dirty="0" err="1" smtClean="0">
                <a:solidFill>
                  <a:srgbClr val="00B0F0"/>
                </a:solidFill>
              </a:rPr>
              <a:t>Bù</a:t>
            </a:r>
            <a:r>
              <a:rPr lang="en-US" altLang="zh-CN" sz="2400" dirty="0" smtClean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lùn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píng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dì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yǔ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shān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jiān</a:t>
            </a:r>
            <a:r>
              <a:rPr lang="en-US" altLang="zh-CN" sz="2400" dirty="0">
                <a:solidFill>
                  <a:srgbClr val="00B0F0"/>
                </a:solidFill>
              </a:rPr>
              <a:t>, </a:t>
            </a:r>
            <a:r>
              <a:rPr lang="en-US" altLang="zh-CN" sz="2400" dirty="0" err="1">
                <a:solidFill>
                  <a:srgbClr val="00B0F0"/>
                </a:solidFill>
              </a:rPr>
              <a:t>wú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xiàn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fēng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guāng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jǐn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>
                <a:solidFill>
                  <a:srgbClr val="00B0F0"/>
                </a:solidFill>
              </a:rPr>
              <a:t>bèi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B0F0"/>
                </a:solidFill>
              </a:rPr>
              <a:t>zhàn</a:t>
            </a:r>
            <a:endParaRPr lang="en-US" altLang="zh-CN" sz="2400" dirty="0" smtClean="0">
              <a:solidFill>
                <a:srgbClr val="00B0F0"/>
              </a:solidFill>
            </a:endParaRPr>
          </a:p>
          <a:p>
            <a:r>
              <a:rPr lang="en-US" altLang="zh-CN" sz="2400" dirty="0" err="1"/>
              <a:t>Cǎi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bǎihuā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chéng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hòu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wèi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shuí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xīnkǔ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wèi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shuí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tián</a:t>
            </a:r>
            <a:endParaRPr lang="en-US" altLang="zh-CN" sz="2400" dirty="0" smtClean="0"/>
          </a:p>
          <a:p>
            <a:r>
              <a:rPr lang="en-US" altLang="zh-CN" sz="2400" u="sng" dirty="0" smtClean="0">
                <a:solidFill>
                  <a:schemeClr val="accent5">
                    <a:lumMod val="75000"/>
                  </a:schemeClr>
                </a:solidFill>
              </a:rPr>
              <a:t>Translation</a:t>
            </a:r>
            <a:r>
              <a:rPr lang="en-US" altLang="zh-CN" sz="2800" u="sng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rgbClr val="00B0F0"/>
                </a:solidFill>
              </a:rPr>
              <a:t>Regardless of the plains and hilltops, unlimited scenery to make the occupied. 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r>
              <a:rPr lang="en-US" altLang="zh-CN" sz="2000" dirty="0" smtClean="0"/>
              <a:t>Picked </a:t>
            </a:r>
            <a:r>
              <a:rPr lang="en-US" altLang="zh-CN" sz="2000" dirty="0"/>
              <a:t>flowers into honey, for whom for whom hard sweet.</a:t>
            </a:r>
          </a:p>
          <a:p>
            <a:endParaRPr lang="en-US" altLang="zh-CN" sz="2000" dirty="0" smtClean="0">
              <a:solidFill>
                <a:srgbClr val="00B0F0"/>
              </a:solidFill>
            </a:endParaRPr>
          </a:p>
          <a:p>
            <a:endParaRPr lang="en-US" altLang="zh-CN" sz="3200" dirty="0" smtClean="0">
              <a:solidFill>
                <a:srgbClr val="00B0F0"/>
              </a:solidFill>
            </a:endParaRPr>
          </a:p>
          <a:p>
            <a:endParaRPr lang="en-US" altLang="zh-CN" sz="3200" dirty="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658" y="2389665"/>
            <a:ext cx="3440342" cy="207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236" y="4486733"/>
            <a:ext cx="3165764" cy="2371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81" y="195082"/>
            <a:ext cx="2667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1230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9" y="146183"/>
            <a:ext cx="8700396" cy="6495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63503" y="1516292"/>
            <a:ext cx="7192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7030A0"/>
                </a:solidFill>
              </a:rPr>
              <a:t>咏</a:t>
            </a:r>
            <a:r>
              <a:rPr lang="zh-CN" altLang="en-US" sz="4400" dirty="0" smtClean="0">
                <a:solidFill>
                  <a:srgbClr val="7030A0"/>
                </a:solidFill>
              </a:rPr>
              <a:t>鹅</a:t>
            </a:r>
            <a:r>
              <a:rPr lang="en-US" altLang="zh-CN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yong</a:t>
            </a:r>
            <a:r>
              <a:rPr lang="en-US" altLang="zh-CN" sz="2400" dirty="0" smtClean="0">
                <a:solidFill>
                  <a:srgbClr val="7030A0"/>
                </a:solidFill>
              </a:rPr>
              <a:t> e)</a:t>
            </a:r>
            <a:r>
              <a:rPr lang="zh-CN" altLang="en-US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4400" dirty="0" smtClean="0">
                <a:solidFill>
                  <a:srgbClr val="7030A0"/>
                </a:solidFill>
              </a:rPr>
              <a:t>– Goose</a:t>
            </a:r>
          </a:p>
          <a:p>
            <a:r>
              <a:rPr lang="zh-CN" altLang="en-US" sz="4400" dirty="0">
                <a:solidFill>
                  <a:srgbClr val="7030A0"/>
                </a:solidFill>
              </a:rPr>
              <a:t>作</a:t>
            </a:r>
            <a:r>
              <a:rPr lang="zh-CN" altLang="en-US" sz="4400" dirty="0" smtClean="0">
                <a:solidFill>
                  <a:srgbClr val="7030A0"/>
                </a:solidFill>
              </a:rPr>
              <a:t>者</a:t>
            </a:r>
            <a:r>
              <a:rPr lang="en-US" altLang="zh-CN" sz="2400" dirty="0" smtClean="0">
                <a:solidFill>
                  <a:srgbClr val="7030A0"/>
                </a:solidFill>
              </a:rPr>
              <a:t>(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zuo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err="1" smtClean="0">
                <a:solidFill>
                  <a:srgbClr val="7030A0"/>
                </a:solidFill>
              </a:rPr>
              <a:t>zhe</a:t>
            </a:r>
            <a:r>
              <a:rPr lang="en-US" altLang="zh-CN" sz="2400" dirty="0" smtClean="0">
                <a:solidFill>
                  <a:srgbClr val="7030A0"/>
                </a:solidFill>
              </a:rPr>
              <a:t>): </a:t>
            </a:r>
            <a:r>
              <a:rPr lang="zh-CN" altLang="en-US" sz="4400" dirty="0">
                <a:solidFill>
                  <a:srgbClr val="7030A0"/>
                </a:solidFill>
              </a:rPr>
              <a:t>骆宾</a:t>
            </a:r>
            <a:r>
              <a:rPr lang="zh-CN" altLang="en-US" sz="4400" dirty="0" smtClean="0">
                <a:solidFill>
                  <a:srgbClr val="7030A0"/>
                </a:solidFill>
              </a:rPr>
              <a:t>王 </a:t>
            </a:r>
            <a:r>
              <a:rPr lang="en-US" altLang="zh-CN" sz="2800" dirty="0" smtClean="0">
                <a:solidFill>
                  <a:srgbClr val="7030A0"/>
                </a:solidFill>
              </a:rPr>
              <a:t>(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luo</a:t>
            </a:r>
            <a:r>
              <a:rPr lang="en-US" altLang="zh-CN" sz="2800" dirty="0" smtClean="0">
                <a:solidFill>
                  <a:srgbClr val="7030A0"/>
                </a:solidFill>
              </a:rPr>
              <a:t> bin 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wang</a:t>
            </a:r>
            <a:r>
              <a:rPr lang="en-US" altLang="zh-CN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48" y="3694367"/>
            <a:ext cx="82379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原文 </a:t>
            </a:r>
            <a:r>
              <a:rPr lang="en-US" altLang="zh-CN" sz="2800" dirty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yuan wen- original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zh-CN" altLang="en-US" sz="2800" dirty="0" smtClean="0">
                <a:solidFill>
                  <a:srgbClr val="FF0000"/>
                </a:solidFill>
              </a:rPr>
              <a:t>鹅</a:t>
            </a:r>
            <a:r>
              <a:rPr lang="zh-CN" altLang="en-US" sz="2800" dirty="0">
                <a:solidFill>
                  <a:srgbClr val="FF0000"/>
                </a:solidFill>
              </a:rPr>
              <a:t>鹅，曲项向天歌。白毛浮绿水，红掌拨清</a:t>
            </a:r>
            <a:r>
              <a:rPr lang="zh-CN" altLang="en-US" sz="2800" dirty="0" smtClean="0">
                <a:solidFill>
                  <a:srgbClr val="FF0000"/>
                </a:solidFill>
              </a:rPr>
              <a:t>波</a:t>
            </a:r>
            <a:r>
              <a:rPr lang="en-US" altLang="zh-CN" sz="2400" dirty="0" smtClean="0"/>
              <a:t>.</a:t>
            </a:r>
            <a:endParaRPr lang="en-US" sz="2400" dirty="0" smtClean="0"/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7030A0"/>
                </a:solidFill>
              </a:rPr>
              <a:t>É </a:t>
            </a:r>
            <a:r>
              <a:rPr lang="en-US" sz="2400" dirty="0" err="1">
                <a:solidFill>
                  <a:srgbClr val="7030A0"/>
                </a:solidFill>
              </a:rPr>
              <a:t>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qū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xiàng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xiàng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tiān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gē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r>
              <a:rPr lang="en-US" sz="2400" dirty="0" err="1">
                <a:solidFill>
                  <a:srgbClr val="7030A0"/>
                </a:solidFill>
              </a:rPr>
              <a:t>Bái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máo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fú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lǜ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shuǐ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hóng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</a:rPr>
              <a:t>zhǎng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bō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qīng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bō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Translation: Goose </a:t>
            </a:r>
            <a:r>
              <a:rPr lang="en-US" sz="2400" dirty="0" err="1">
                <a:solidFill>
                  <a:srgbClr val="FF0000"/>
                </a:solidFill>
              </a:rPr>
              <a:t>goose</a:t>
            </a:r>
            <a:r>
              <a:rPr lang="en-US" sz="2400" dirty="0">
                <a:solidFill>
                  <a:srgbClr val="FF0000"/>
                </a:solidFill>
              </a:rPr>
              <a:t>, crooked to </a:t>
            </a:r>
            <a:r>
              <a:rPr lang="en-US" sz="2400" dirty="0" err="1">
                <a:solidFill>
                  <a:srgbClr val="FF0000"/>
                </a:solidFill>
              </a:rPr>
              <a:t>Tiange</a:t>
            </a:r>
            <a:r>
              <a:rPr lang="en-US" sz="2400" dirty="0">
                <a:solidFill>
                  <a:srgbClr val="FF0000"/>
                </a:solidFill>
              </a:rPr>
              <a:t>. White hair floating green water, </a:t>
            </a:r>
            <a:r>
              <a:rPr lang="en-US" sz="2400" dirty="0" err="1">
                <a:solidFill>
                  <a:srgbClr val="FF0000"/>
                </a:solidFill>
              </a:rPr>
              <a:t>Anthurium</a:t>
            </a:r>
            <a:r>
              <a:rPr lang="en-US" sz="2400" dirty="0">
                <a:solidFill>
                  <a:srgbClr val="FF0000"/>
                </a:solidFill>
              </a:rPr>
              <a:t> dial </a:t>
            </a:r>
            <a:r>
              <a:rPr lang="en-US" sz="2400" dirty="0" err="1">
                <a:solidFill>
                  <a:srgbClr val="FF0000"/>
                </a:solidFill>
              </a:rPr>
              <a:t>Shiba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210" y="393146"/>
            <a:ext cx="2128143" cy="2497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170" y="3271022"/>
            <a:ext cx="2521197" cy="1266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64" y="4919758"/>
            <a:ext cx="1721517" cy="1721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743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the two poems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7" y="2093959"/>
            <a:ext cx="3745114" cy="576262"/>
          </a:xfrm>
        </p:spPr>
        <p:txBody>
          <a:bodyPr/>
          <a:lstStyle/>
          <a:p>
            <a:r>
              <a:rPr lang="en-US" sz="2400" dirty="0" smtClean="0"/>
              <a:t>Similar </a:t>
            </a:r>
            <a:r>
              <a:rPr lang="zh-CN" altLang="en-US" sz="2400" dirty="0" smtClean="0"/>
              <a:t>同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51138"/>
            <a:ext cx="6355080" cy="402685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They are both animals.</a:t>
            </a:r>
          </a:p>
          <a:p>
            <a:r>
              <a:rPr lang="en-US" sz="2400" dirty="0" smtClean="0"/>
              <a:t>Both authors were from the Tang Dynasty.</a:t>
            </a:r>
          </a:p>
          <a:p>
            <a:r>
              <a:rPr lang="en-US" sz="2400" dirty="0" smtClean="0"/>
              <a:t>The poems were both talking about the animals in their habitat.</a:t>
            </a:r>
          </a:p>
          <a:p>
            <a:r>
              <a:rPr lang="en-US" sz="2400" dirty="0" smtClean="0"/>
              <a:t>Both animals are performing a task </a:t>
            </a:r>
          </a:p>
          <a:p>
            <a:pPr lvl="1"/>
            <a:r>
              <a:rPr lang="en-US" sz="2400" dirty="0" smtClean="0"/>
              <a:t>The goose is swimming </a:t>
            </a:r>
          </a:p>
          <a:p>
            <a:pPr lvl="1"/>
            <a:r>
              <a:rPr lang="en-US" sz="2400" dirty="0" smtClean="0"/>
              <a:t>The bee pollenating and making honey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4" y="1832512"/>
            <a:ext cx="5194583" cy="670658"/>
          </a:xfrm>
        </p:spPr>
        <p:txBody>
          <a:bodyPr/>
          <a:lstStyle/>
          <a:p>
            <a:r>
              <a:rPr lang="en-US" sz="2400" dirty="0" smtClean="0"/>
              <a:t>Different </a:t>
            </a:r>
            <a:r>
              <a:rPr lang="zh-CN" altLang="en-US" sz="2400" dirty="0" smtClean="0"/>
              <a:t>不同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859805" cy="310991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poems were written by different authors. </a:t>
            </a:r>
          </a:p>
          <a:p>
            <a:r>
              <a:rPr lang="en-US" sz="2400" dirty="0" smtClean="0"/>
              <a:t>The poems are different lengths.</a:t>
            </a:r>
          </a:p>
          <a:p>
            <a:r>
              <a:rPr lang="en-US" sz="2400" dirty="0" smtClean="0"/>
              <a:t>The animals are in different </a:t>
            </a:r>
            <a:r>
              <a:rPr lang="en-US" sz="2400" dirty="0" smtClean="0"/>
              <a:t>scenery.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goose is in the green water.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bees are in the plains, pollenating on the flowers. 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745"/>
          <a:stretch/>
        </p:blipFill>
        <p:spPr>
          <a:xfrm>
            <a:off x="4177398" y="1789968"/>
            <a:ext cx="1027815" cy="99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14" y="1832512"/>
            <a:ext cx="1149866" cy="95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543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0209" y="282324"/>
            <a:ext cx="406393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REFLECTION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207" y="2219498"/>
            <a:ext cx="113011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How do you feel about these poems?</a:t>
            </a:r>
          </a:p>
          <a:p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dirty="0" smtClean="0"/>
              <a:t>I read these poems, I felt happy because the poems had a bigger story than what it was saying. The goose and the bees are just small pieces of nature.</a:t>
            </a:r>
          </a:p>
          <a:p>
            <a:endParaRPr lang="en-US" sz="3200" dirty="0"/>
          </a:p>
          <a:p>
            <a:r>
              <a:rPr lang="en-US" sz="3200" dirty="0"/>
              <a:t>	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2641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192</TotalTime>
  <Words>225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宋体</vt:lpstr>
      <vt:lpstr>Century Gothic</vt:lpstr>
      <vt:lpstr>Wingdings 2</vt:lpstr>
      <vt:lpstr>Quotable</vt:lpstr>
      <vt:lpstr>中国诗词</vt:lpstr>
      <vt:lpstr>作者 (zuo zhe)- AUTHORS</vt:lpstr>
      <vt:lpstr>PowerPoint Presentation</vt:lpstr>
      <vt:lpstr>PowerPoint Presentation</vt:lpstr>
      <vt:lpstr>Comparison of the two poems   </vt:lpstr>
      <vt:lpstr>PowerPoint Presentation</vt:lpstr>
    </vt:vector>
  </TitlesOfParts>
  <Company>NDPMA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Karolski, Jillian</dc:creator>
  <cp:lastModifiedBy>Liu, Joanne</cp:lastModifiedBy>
  <cp:revision>29</cp:revision>
  <dcterms:created xsi:type="dcterms:W3CDTF">2015-08-18T16:17:24Z</dcterms:created>
  <dcterms:modified xsi:type="dcterms:W3CDTF">2015-08-18T20:52:01Z</dcterms:modified>
</cp:coreProperties>
</file>