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4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o.gushiwen.org/author_757.asp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genius.com/Meng-haoran-spring-dawn-annotated" TargetMode="External"/><Relationship Id="rId5" Type="http://schemas.openxmlformats.org/officeDocument/2006/relationships/hyperlink" Target="https://eastasiastudent.net/china/classical/meng-haoran-spring-dawn/" TargetMode="Externa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.gushiwen.org/author_474.asp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astasiastudent.net/china/classical/du-fu-spring-view/" TargetMode="External"/><Relationship Id="rId5" Type="http://schemas.openxmlformats.org/officeDocument/2006/relationships/hyperlink" Target="http://www.poetryfoundation.org/bio/tu-fu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bartleby.com/40/0101.html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625831"/>
          </a:xfrm>
        </p:spPr>
        <p:txBody>
          <a:bodyPr/>
          <a:lstStyle/>
          <a:p>
            <a:r>
              <a:rPr lang="en-US" dirty="0" smtClean="0"/>
              <a:t>Chinese Poems </a:t>
            </a:r>
            <a:br>
              <a:rPr lang="en-US" dirty="0" smtClean="0"/>
            </a:br>
            <a:r>
              <a:rPr lang="zh-CN" altLang="en-US" sz="4400" dirty="0" smtClean="0"/>
              <a:t>中文诗词</a:t>
            </a:r>
            <a:r>
              <a:rPr lang="en-US" altLang="zh-CN" sz="4400" dirty="0" smtClean="0"/>
              <a:t/>
            </a:r>
            <a:br>
              <a:rPr lang="en-US" altLang="zh-CN" sz="4400" dirty="0" smtClean="0"/>
            </a:br>
            <a:r>
              <a:rPr lang="en-US" altLang="zh-CN" sz="3200" dirty="0" err="1" smtClean="0"/>
              <a:t>zhōng</a:t>
            </a:r>
            <a:r>
              <a:rPr lang="en-US" altLang="zh-CN" sz="3200" dirty="0" smtClean="0"/>
              <a:t> </a:t>
            </a:r>
            <a:r>
              <a:rPr lang="en-US" altLang="zh-CN" sz="3200" dirty="0" err="1" smtClean="0"/>
              <a:t>wén</a:t>
            </a:r>
            <a:r>
              <a:rPr lang="en-US" altLang="zh-CN" sz="3200" dirty="0" smtClean="0"/>
              <a:t> </a:t>
            </a:r>
            <a:r>
              <a:rPr lang="en-US" altLang="zh-CN" sz="3200" dirty="0" err="1" smtClean="0"/>
              <a:t>shī</a:t>
            </a:r>
            <a:r>
              <a:rPr lang="en-US" altLang="zh-CN" sz="3200" dirty="0" smtClean="0"/>
              <a:t> </a:t>
            </a:r>
            <a:r>
              <a:rPr lang="en-US" altLang="zh-CN" sz="3200" dirty="0" err="1" smtClean="0"/>
              <a:t>cí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By: Jessica Pike</a:t>
            </a:r>
          </a:p>
          <a:p>
            <a:r>
              <a:rPr lang="zh-CN" altLang="en-US" dirty="0" smtClean="0"/>
              <a:t>白巧涓</a:t>
            </a:r>
            <a:endParaRPr lang="en-US" altLang="zh-CN" dirty="0" smtClean="0"/>
          </a:p>
          <a:p>
            <a:r>
              <a:rPr lang="zh-CN" altLang="en-US" dirty="0" smtClean="0"/>
              <a:t>中文 </a:t>
            </a:r>
            <a:r>
              <a:rPr lang="en-US" altLang="zh-CN" dirty="0" smtClean="0"/>
              <a:t>5/6</a:t>
            </a:r>
            <a:endParaRPr lang="en-US" dirty="0"/>
          </a:p>
        </p:txBody>
      </p:sp>
      <p:pic>
        <p:nvPicPr>
          <p:cNvPr id="5" name="Picture 2" descr="小溪流水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18" y="-373669"/>
            <a:ext cx="9742976" cy="74046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89285" y="58705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05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sbedu.com/chu/gushi/gu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960" y="628180"/>
            <a:ext cx="8191630" cy="5715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060" y="484420"/>
            <a:ext cx="8812530" cy="1818218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春晓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Chun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Xiao -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Dawn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孟浩然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930" y="2560321"/>
            <a:ext cx="10995660" cy="9258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 smtClean="0"/>
              <a:t>孟浩然 是 </a:t>
            </a:r>
            <a:r>
              <a:rPr lang="en-US" altLang="zh-CN" dirty="0" smtClean="0"/>
              <a:t>《</a:t>
            </a:r>
            <a:r>
              <a:rPr lang="zh-CN" altLang="en-US" dirty="0" smtClean="0"/>
              <a:t>田园诗人</a:t>
            </a:r>
            <a:r>
              <a:rPr lang="en-US" altLang="zh-CN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》(</a:t>
            </a:r>
            <a:r>
              <a:rPr lang="en-US" b="1" dirty="0">
                <a:latin typeface="Aparajita" panose="020B0604020202020204" pitchFamily="34" charset="0"/>
                <a:cs typeface="Aparajita" panose="020B0604020202020204" pitchFamily="34" charset="0"/>
              </a:rPr>
              <a:t>tian yuan </a:t>
            </a:r>
            <a:r>
              <a:rPr lang="en-US" b="1" dirty="0" err="1">
                <a:latin typeface="Aparajita" panose="020B0604020202020204" pitchFamily="34" charset="0"/>
                <a:cs typeface="Aparajita" panose="020B0604020202020204" pitchFamily="34" charset="0"/>
              </a:rPr>
              <a:t>shi</a:t>
            </a:r>
            <a:r>
              <a:rPr lang="en-US" b="1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b="1" dirty="0" err="1">
                <a:latin typeface="Aparajita" panose="020B0604020202020204" pitchFamily="34" charset="0"/>
                <a:cs typeface="Aparajita" panose="020B0604020202020204" pitchFamily="34" charset="0"/>
              </a:rPr>
              <a:t>ren</a:t>
            </a:r>
            <a:r>
              <a:rPr lang="en-US" b="1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)</a:t>
            </a:r>
            <a:r>
              <a:rPr lang="zh-CN" altLang="en-US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。 </a:t>
            </a:r>
            <a:r>
              <a:rPr lang="en-US" altLang="zh-CN" b="1" dirty="0" smtClean="0">
                <a:latin typeface="Calibri" panose="020F0502020204030204" pitchFamily="34" charset="0"/>
                <a:cs typeface="Aparajita" panose="020B0604020202020204" pitchFamily="34" charset="0"/>
              </a:rPr>
              <a:t>A pastoral poet.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生于 唐代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Tang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(Tang Dynasty)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B.C.689-740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b="1" dirty="0">
              <a:latin typeface="Calibri" panose="020F0502020204030204" pitchFamily="34" charset="0"/>
              <a:cs typeface="Aparajita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89804" y="3802266"/>
            <a:ext cx="5671566" cy="23900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春眠不觉晓，处处闻啼鸟</a:t>
            </a:r>
            <a: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mian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jue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xiao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wen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diao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夜来风雨声，花落知多少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feng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sheng,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hua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zhi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duo shao. </a:t>
            </a:r>
            <a:endParaRPr lang="zh-CN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孟浩然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2" y="516530"/>
            <a:ext cx="1310638" cy="187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hlinkClick r:id="rId5"/>
          </p:cNvPr>
          <p:cNvSpPr txBox="1"/>
          <p:nvPr/>
        </p:nvSpPr>
        <p:spPr>
          <a:xfrm>
            <a:off x="6462584" y="6017741"/>
            <a:ext cx="397887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Poem translation – click here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hlinkClick r:id="rId6"/>
          </p:cNvPr>
          <p:cNvSpPr txBox="1"/>
          <p:nvPr/>
        </p:nvSpPr>
        <p:spPr>
          <a:xfrm>
            <a:off x="582930" y="3802266"/>
            <a:ext cx="218313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Author information 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91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ulcn.cn/upload/20111014482207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61039"/>
            <a:ext cx="4890855" cy="3496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551" y="545616"/>
            <a:ext cx="6549390" cy="1747157"/>
          </a:xfrm>
        </p:spPr>
        <p:txBody>
          <a:bodyPr>
            <a:normAutofit/>
          </a:bodyPr>
          <a:lstStyle/>
          <a:p>
            <a:r>
              <a:rPr lang="zh-CN" altLang="en-US" sz="4000" b="1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春</a:t>
            </a:r>
            <a:r>
              <a:rPr lang="zh-CN" altLang="en-US" sz="4000" b="1" spc="1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望</a:t>
            </a:r>
            <a:r>
              <a:rPr lang="en-US" altLang="zh-CN" sz="3200" b="1" spc="130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Chun Wang – Spring View</a:t>
            </a:r>
            <a:r>
              <a:rPr lang="en-US" altLang="zh-CN" sz="3600" b="1" spc="130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/>
            </a:r>
            <a:br>
              <a:rPr lang="en-US" altLang="zh-CN" sz="3600" b="1" spc="130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</a:br>
            <a:r>
              <a:rPr lang="zh-CN" altLang="en-US" sz="4000" spc="130" dirty="0">
                <a:latin typeface="Adobe Hebrew" panose="02040503050201020203" pitchFamily="18" charset="-79"/>
                <a:cs typeface="Adobe Hebrew" panose="02040503050201020203" pitchFamily="18" charset="-79"/>
                <a:hlinkClick r:id="rId3"/>
              </a:rPr>
              <a:t>杜甫</a:t>
            </a:r>
            <a:r>
              <a:rPr lang="zh-CN" altLang="en-US" sz="6000" spc="130" dirty="0"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zh-CN" sz="3200" spc="130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Du Fu</a:t>
            </a:r>
            <a:endParaRPr lang="en-US" sz="3200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>
          <a:xfrm>
            <a:off x="1293135" y="2480379"/>
            <a:ext cx="5948172" cy="350901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zh-CN" altLang="en-US" sz="9600" spc="13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国</a:t>
            </a:r>
            <a:r>
              <a:rPr lang="zh-CN" altLang="en-US" sz="96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破山河在，城春草木深</a:t>
            </a:r>
            <a:r>
              <a:rPr lang="zh-CN" altLang="en-US" sz="7200" spc="13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7200" spc="13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88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Guo </a:t>
            </a:r>
            <a:r>
              <a:rPr lang="en-US" altLang="zh-CN" sz="8800" spc="13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zh-CN" sz="88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800" spc="13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shan</a:t>
            </a:r>
            <a:r>
              <a:rPr lang="en-US" altLang="zh-CN" sz="88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en-US" altLang="zh-CN" sz="8800" spc="13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zai</a:t>
            </a:r>
            <a:r>
              <a:rPr lang="en-US" altLang="zh-CN" sz="88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8800" spc="13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chengchun</a:t>
            </a:r>
            <a:r>
              <a:rPr lang="en-US" altLang="zh-CN" sz="88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800" spc="13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zh-CN" sz="88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 </a:t>
            </a:r>
            <a:r>
              <a:rPr lang="en-US" altLang="zh-CN" sz="8800" spc="13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shen</a:t>
            </a:r>
            <a:r>
              <a:rPr lang="en-US" altLang="zh-CN" sz="88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zh-CN" altLang="en-US" sz="9600" spc="13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感</a:t>
            </a:r>
            <a:r>
              <a:rPr lang="zh-CN" altLang="en-US" sz="96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时花溅泪，恨别鸟惊心</a:t>
            </a:r>
            <a:r>
              <a:rPr lang="zh-CN" altLang="en-US" sz="9600" spc="13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9600" spc="13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88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 </a:t>
            </a:r>
            <a:r>
              <a:rPr lang="en-US" altLang="zh-CN" sz="8800" spc="13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</a:t>
            </a:r>
            <a:r>
              <a:rPr lang="en-US" altLang="zh-CN" sz="88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800" spc="13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hua</a:t>
            </a:r>
            <a:r>
              <a:rPr lang="en-US" altLang="zh-CN" sz="88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800" spc="13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jian</a:t>
            </a:r>
            <a:r>
              <a:rPr lang="en-US" altLang="zh-CN" sz="88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lei, hen </a:t>
            </a:r>
            <a:r>
              <a:rPr lang="en-US" altLang="zh-CN" sz="8800" spc="13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biediao</a:t>
            </a:r>
            <a:r>
              <a:rPr lang="en-US" altLang="zh-CN" sz="88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800" spc="13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jing</a:t>
            </a:r>
            <a:r>
              <a:rPr lang="en-US" altLang="zh-CN" sz="88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800" spc="13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zh-CN" sz="88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zh-CN" altLang="en-US" sz="9600" spc="13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烽火</a:t>
            </a:r>
            <a:r>
              <a:rPr lang="zh-CN" altLang="en-US" sz="96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连三月，家书抵万金</a:t>
            </a:r>
            <a:r>
              <a:rPr lang="zh-CN" altLang="en-US" sz="9600" spc="13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9600" spc="13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96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Feng </a:t>
            </a:r>
            <a:r>
              <a:rPr lang="en-US" altLang="zh-CN" sz="9600" spc="13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huo</a:t>
            </a:r>
            <a:r>
              <a:rPr lang="en-US" altLang="zh-CN" sz="96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9600" spc="13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lian</a:t>
            </a:r>
            <a:r>
              <a:rPr lang="en-US" altLang="zh-CN" sz="96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altLang="zh-CN" sz="9600" spc="13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yue</a:t>
            </a:r>
            <a:r>
              <a:rPr lang="en-US" altLang="zh-CN" sz="96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9600" spc="13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</a:t>
            </a:r>
            <a:r>
              <a:rPr lang="en-US" altLang="zh-CN" sz="96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9600" spc="13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altLang="zh-CN" sz="96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zh-CN" sz="9600" spc="13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en-US" altLang="zh-CN" sz="96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9600" spc="13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</a:t>
            </a:r>
            <a:r>
              <a:rPr lang="en-US" altLang="zh-CN" sz="96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zh-CN" altLang="en-US" sz="9600" spc="13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白头</a:t>
            </a:r>
            <a:r>
              <a:rPr lang="zh-CN" altLang="en-US" sz="96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搔更短，浑欲不胜簪</a:t>
            </a:r>
            <a:r>
              <a:rPr lang="zh-CN" altLang="en-US" sz="9600" spc="13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9600" spc="13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8800" spc="13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 </a:t>
            </a:r>
            <a:r>
              <a:rPr lang="en-US" altLang="zh-CN" sz="8800" spc="13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</a:t>
            </a:r>
            <a:r>
              <a:rPr lang="en-US" altLang="zh-CN" sz="88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800" spc="13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zh-CN" sz="88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800" spc="13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geng</a:t>
            </a:r>
            <a:r>
              <a:rPr lang="en-US" altLang="zh-CN" sz="88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800" spc="13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duan</a:t>
            </a:r>
            <a:r>
              <a:rPr lang="en-US" altLang="zh-CN" sz="88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8800" spc="13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</a:t>
            </a:r>
            <a:r>
              <a:rPr lang="en-US" altLang="zh-CN" sz="88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800" spc="13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</a:t>
            </a:r>
            <a:r>
              <a:rPr lang="en-US" altLang="zh-CN" sz="88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800" spc="13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altLang="zh-CN" sz="88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sheng </a:t>
            </a:r>
            <a:r>
              <a:rPr lang="en-US" altLang="zh-CN" sz="8800" spc="13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zan</a:t>
            </a:r>
            <a:r>
              <a:rPr lang="en-US" altLang="zh-CN" sz="88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88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  <a:p>
            <a:endParaRPr lang="en-US" altLang="zh-CN" dirty="0" smtClean="0">
              <a:latin typeface="+mn-ea"/>
            </a:endParaRPr>
          </a:p>
          <a:p>
            <a:endParaRPr lang="zh-CN" altLang="en-US" dirty="0">
              <a:latin typeface="+mn-ea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6941" y="545616"/>
            <a:ext cx="1223010" cy="1747157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7360920" y="2594610"/>
            <a:ext cx="4343400" cy="350901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 smtClean="0"/>
              <a:t>杜甫 是 </a:t>
            </a:r>
            <a:r>
              <a:rPr lang="en-US" altLang="zh-CN" dirty="0" smtClean="0"/>
              <a:t>《</a:t>
            </a:r>
            <a:r>
              <a:rPr lang="zh-CN" altLang="en-US" dirty="0" smtClean="0"/>
              <a:t>现实主义诗人</a:t>
            </a:r>
            <a:r>
              <a:rPr lang="en-US" altLang="zh-CN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》(</a:t>
            </a:r>
            <a:r>
              <a:rPr lang="en-US" altLang="zh-CN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xiàn</a:t>
            </a:r>
            <a:r>
              <a:rPr lang="en-US" altLang="zh-CN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zh-CN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shí</a:t>
            </a:r>
            <a:r>
              <a:rPr lang="en-US" altLang="zh-CN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zh-CN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zhǔ</a:t>
            </a:r>
            <a:r>
              <a:rPr lang="en-US" altLang="zh-CN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zh-CN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yì</a:t>
            </a:r>
            <a:r>
              <a:rPr lang="en-US" altLang="zh-CN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shi</a:t>
            </a:r>
            <a:r>
              <a:rPr lang="en-US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b="1" dirty="0" err="1">
                <a:latin typeface="Aparajita" panose="020B0604020202020204" pitchFamily="34" charset="0"/>
                <a:cs typeface="Aparajita" panose="020B0604020202020204" pitchFamily="34" charset="0"/>
              </a:rPr>
              <a:t>ren</a:t>
            </a:r>
            <a:r>
              <a:rPr lang="en-US" b="1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)</a:t>
            </a:r>
            <a:r>
              <a:rPr lang="zh-CN" altLang="en-US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。 </a:t>
            </a:r>
            <a:endParaRPr lang="en-US" altLang="zh-CN" b="1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 dirty="0" smtClean="0">
                <a:latin typeface="Calibri" panose="020F0502020204030204" pitchFamily="34" charset="0"/>
                <a:cs typeface="Aparajita" panose="020B0604020202020204" pitchFamily="34" charset="0"/>
              </a:rPr>
              <a:t> A realistic poet.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 smtClean="0"/>
              <a:t>杜甫 </a:t>
            </a:r>
            <a:r>
              <a:rPr lang="en-US" dirty="0" smtClean="0"/>
              <a:t>is </a:t>
            </a:r>
            <a:r>
              <a:rPr lang="en-US" dirty="0"/>
              <a:t>often described as a </a:t>
            </a:r>
            <a:r>
              <a:rPr lang="en-US" altLang="zh-CN" dirty="0" smtClean="0"/>
              <a:t>《</a:t>
            </a:r>
            <a:r>
              <a:rPr lang="zh-CN" altLang="en-US" dirty="0" smtClean="0"/>
              <a:t>诗圣</a:t>
            </a:r>
            <a:r>
              <a:rPr lang="en-US" altLang="zh-CN" dirty="0" smtClean="0"/>
              <a:t>》((</a:t>
            </a:r>
            <a:r>
              <a:rPr lang="en-US" altLang="zh-CN" dirty="0" err="1" smtClean="0"/>
              <a:t>shī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shèng</a:t>
            </a:r>
            <a:r>
              <a:rPr lang="en-US" altLang="zh-CN" dirty="0" smtClean="0"/>
              <a:t>)  </a:t>
            </a:r>
            <a:r>
              <a:rPr lang="en-US" dirty="0" smtClean="0"/>
              <a:t>poet-historian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生于 唐代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Tang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(Tang Dynasty)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B.C.712-770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b="1" dirty="0">
              <a:latin typeface="Calibri" panose="020F0502020204030204" pitchFamily="34" charset="0"/>
              <a:cs typeface="Aparajita" panose="020B0604020202020204" pitchFamily="34" charset="0"/>
            </a:endParaRPr>
          </a:p>
        </p:txBody>
      </p:sp>
      <p:sp>
        <p:nvSpPr>
          <p:cNvPr id="8" name="TextBox 7">
            <a:hlinkClick r:id="rId5"/>
          </p:cNvPr>
          <p:cNvSpPr txBox="1"/>
          <p:nvPr/>
        </p:nvSpPr>
        <p:spPr>
          <a:xfrm>
            <a:off x="9112043" y="5381675"/>
            <a:ext cx="260370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Author :du </a:t>
            </a:r>
            <a:r>
              <a:rPr lang="en-US" dirty="0" err="1" smtClean="0"/>
              <a:t>fu</a:t>
            </a:r>
            <a:r>
              <a:rPr lang="en-US" dirty="0" smtClean="0"/>
              <a:t> introduction click here</a:t>
            </a:r>
            <a:endParaRPr lang="en-US" dirty="0"/>
          </a:p>
        </p:txBody>
      </p:sp>
      <p:sp>
        <p:nvSpPr>
          <p:cNvPr id="9" name="TextBox 8">
            <a:hlinkClick r:id="rId6"/>
          </p:cNvPr>
          <p:cNvSpPr txBox="1"/>
          <p:nvPr/>
        </p:nvSpPr>
        <p:spPr>
          <a:xfrm>
            <a:off x="4385816" y="6211669"/>
            <a:ext cx="19077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Poem translation 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93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9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9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etmuseum.org/toah/images/h2/h2_1989.141.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6" y="0"/>
            <a:ext cx="10602097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 the two poems: </a:t>
            </a:r>
            <a:r>
              <a:rPr lang="zh-CN" altLang="en-US" dirty="0" smtClean="0"/>
              <a:t>比较  </a:t>
            </a:r>
            <a:r>
              <a:rPr lang="en-US" altLang="zh-CN" dirty="0" err="1" smtClean="0"/>
              <a:t>bǐ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jiào</a:t>
            </a:r>
            <a:r>
              <a:rPr lang="en-US" altLang="zh-CN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6184" y="2285999"/>
            <a:ext cx="5040568" cy="4213655"/>
          </a:xfrm>
          <a:solidFill>
            <a:schemeClr val="tx2">
              <a:lumMod val="75000"/>
              <a:lumOff val="25000"/>
              <a:alpha val="30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Similarities	</a:t>
            </a:r>
            <a:r>
              <a:rPr lang="zh-CN" altLang="en-US" dirty="0" smtClean="0">
                <a:solidFill>
                  <a:schemeClr val="bg1"/>
                </a:solidFill>
              </a:rPr>
              <a:t>同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These poems are both related to spring time.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 authors are both from the Tang Dynasty .  Mr. </a:t>
            </a:r>
            <a:r>
              <a:rPr lang="en-US" b="1" dirty="0" err="1" smtClean="0">
                <a:solidFill>
                  <a:schemeClr val="bg1"/>
                </a:solidFill>
              </a:rPr>
              <a:t>Meng</a:t>
            </a:r>
            <a:r>
              <a:rPr lang="en-US" b="1" dirty="0" smtClean="0">
                <a:solidFill>
                  <a:schemeClr val="bg1"/>
                </a:solidFill>
              </a:rPr>
              <a:t> is 13 </a:t>
            </a:r>
            <a:r>
              <a:rPr lang="en-US" b="1" dirty="0" err="1" smtClean="0">
                <a:solidFill>
                  <a:schemeClr val="bg1"/>
                </a:solidFill>
              </a:rPr>
              <a:t>yrs</a:t>
            </a:r>
            <a:r>
              <a:rPr lang="en-US" b="1" dirty="0" smtClean="0">
                <a:solidFill>
                  <a:schemeClr val="bg1"/>
                </a:solidFill>
              </a:rPr>
              <a:t> older than Mr. Du.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 poems both talk about how the flowers and trees look and birds.  Both use a lot of nature objects.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285999"/>
            <a:ext cx="5034472" cy="4213655"/>
          </a:xfrm>
          <a:solidFill>
            <a:schemeClr val="tx2">
              <a:lumMod val="75000"/>
              <a:lumOff val="25000"/>
              <a:alpha val="3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Difference </a:t>
            </a:r>
            <a:r>
              <a:rPr lang="zh-CN" altLang="en-US" dirty="0" smtClean="0">
                <a:solidFill>
                  <a:schemeClr val="bg1"/>
                </a:solidFill>
              </a:rPr>
              <a:t>不同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These poems have different authors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春晓</a:t>
            </a:r>
            <a:r>
              <a:rPr lang="zh-CN" alt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is talking about the wind and rain blowing the flowers away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春望 </a:t>
            </a:r>
            <a:r>
              <a:rPr lang="en-US" b="1" dirty="0" smtClean="0">
                <a:solidFill>
                  <a:schemeClr val="bg1"/>
                </a:solidFill>
              </a:rPr>
              <a:t>is talking about the end of the war and the homesickness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82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reflection: </a:t>
            </a:r>
            <a:r>
              <a:rPr lang="zh-CN" altLang="en-US" dirty="0" smtClean="0"/>
              <a:t>感想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260" y="2449108"/>
            <a:ext cx="11046940" cy="3584449"/>
          </a:xfrm>
        </p:spPr>
        <p:txBody>
          <a:bodyPr>
            <a:noAutofit/>
          </a:bodyPr>
          <a:lstStyle/>
          <a:p>
            <a:r>
              <a:rPr lang="en-US" dirty="0" smtClean="0"/>
              <a:t>How do you feel about the poem?		</a:t>
            </a:r>
            <a:r>
              <a:rPr lang="en-US" dirty="0" smtClean="0">
                <a:solidFill>
                  <a:schemeClr val="accent2"/>
                </a:solidFill>
              </a:rPr>
              <a:t>I </a:t>
            </a:r>
            <a:r>
              <a:rPr lang="en-US" dirty="0">
                <a:solidFill>
                  <a:schemeClr val="accent2"/>
                </a:solidFill>
              </a:rPr>
              <a:t>feel that these poems both resemble a new beginning.</a:t>
            </a:r>
          </a:p>
          <a:p>
            <a:r>
              <a:rPr lang="en-US" dirty="0" smtClean="0"/>
              <a:t>Why you feel that way?		</a:t>
            </a:r>
            <a:r>
              <a:rPr lang="en-US" dirty="0" smtClean="0">
                <a:solidFill>
                  <a:schemeClr val="accent2"/>
                </a:solidFill>
              </a:rPr>
              <a:t>I </a:t>
            </a:r>
            <a:r>
              <a:rPr lang="en-US" dirty="0">
                <a:solidFill>
                  <a:schemeClr val="accent2"/>
                </a:solidFill>
              </a:rPr>
              <a:t>feel this way because the poems both talk about how the atmosphere around them has changed so dramatically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n-US" dirty="0" smtClean="0"/>
              <a:t>Which sentence(s) move(s) you the most?		</a:t>
            </a:r>
            <a:r>
              <a:rPr lang="zh-CN" altLang="en-US" dirty="0" smtClean="0">
                <a:solidFill>
                  <a:schemeClr val="accent2"/>
                </a:solidFill>
              </a:rPr>
              <a:t>春</a:t>
            </a:r>
            <a:r>
              <a:rPr lang="zh-CN" altLang="en-US" dirty="0">
                <a:solidFill>
                  <a:schemeClr val="accent2"/>
                </a:solidFill>
              </a:rPr>
              <a:t>眠不觉晓</a:t>
            </a:r>
            <a:r>
              <a:rPr lang="en-US" altLang="zh-CN" dirty="0">
                <a:solidFill>
                  <a:schemeClr val="accent2"/>
                </a:solidFill>
              </a:rPr>
              <a:t>,</a:t>
            </a:r>
          </a:p>
          <a:p>
            <a:r>
              <a:rPr lang="en-US" dirty="0" smtClean="0"/>
              <a:t>Any English/American literature has similar meaning?  </a:t>
            </a:r>
            <a:r>
              <a:rPr lang="en-US" dirty="0"/>
              <a:t>		</a:t>
            </a:r>
            <a:r>
              <a:rPr lang="en-US" dirty="0">
                <a:solidFill>
                  <a:schemeClr val="accent2"/>
                </a:solidFill>
              </a:rPr>
              <a:t>These poems can relate to American Literature because many poets write about springtime. e</a:t>
            </a:r>
            <a:r>
              <a:rPr lang="en-US" dirty="0" smtClean="0">
                <a:solidFill>
                  <a:schemeClr val="accent2"/>
                </a:solidFill>
              </a:rPr>
              <a:t>.g. </a:t>
            </a:r>
            <a:r>
              <a:rPr lang="en-US" dirty="0"/>
              <a:t>The Prologue to The Canterbury </a:t>
            </a:r>
            <a:r>
              <a:rPr lang="en-US" dirty="0" smtClean="0"/>
              <a:t>Tales by Geoffrey Chaucer 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2" y="707812"/>
            <a:ext cx="10688595" cy="1298448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pic>
        <p:nvPicPr>
          <p:cNvPr id="2054" name="Picture 6" descr="Peony Original Chinese Painting Art 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077" y="5920"/>
            <a:ext cx="2445125" cy="22800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hlinkClick r:id="" action="ppaction://hlinkshowjump?jump=nextslide"/>
          </p:cNvPr>
          <p:cNvSpPr txBox="1"/>
          <p:nvPr/>
        </p:nvSpPr>
        <p:spPr>
          <a:xfrm>
            <a:off x="6039523" y="6012000"/>
            <a:ext cx="529067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Click here to read </a:t>
            </a:r>
            <a:r>
              <a:rPr lang="en-US" dirty="0"/>
              <a:t>The Prologue to The Canterbury Tales</a:t>
            </a:r>
          </a:p>
        </p:txBody>
      </p:sp>
    </p:spTree>
    <p:extLst>
      <p:ext uri="{BB962C8B-B14F-4D97-AF65-F5344CB8AC3E}">
        <p14:creationId xmlns:p14="http://schemas.microsoft.com/office/powerpoint/2010/main" val="1873900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7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4" y="464235"/>
            <a:ext cx="9601196" cy="1594021"/>
          </a:xfrm>
        </p:spPr>
        <p:txBody>
          <a:bodyPr>
            <a:normAutofit/>
          </a:bodyPr>
          <a:lstStyle/>
          <a:p>
            <a:r>
              <a:rPr lang="en-US" dirty="0"/>
              <a:t>The Prologue to The Canterbury </a:t>
            </a:r>
            <a:r>
              <a:rPr lang="en-US" dirty="0" smtClean="0"/>
              <a:t>Tales</a:t>
            </a:r>
            <a:br>
              <a:rPr lang="en-US" dirty="0" smtClean="0"/>
            </a:br>
            <a:r>
              <a:rPr lang="en-US" dirty="0" smtClean="0"/>
              <a:t>									Geoffrey Chaucer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8276" y="1966119"/>
            <a:ext cx="6885931" cy="45211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“</a:t>
            </a:r>
            <a:r>
              <a:rPr lang="en-US" dirty="0" err="1">
                <a:solidFill>
                  <a:schemeClr val="accent2"/>
                </a:solidFill>
              </a:rPr>
              <a:t>Whan</a:t>
            </a:r>
            <a:r>
              <a:rPr lang="en-US" dirty="0">
                <a:solidFill>
                  <a:schemeClr val="accent2"/>
                </a:solidFill>
              </a:rPr>
              <a:t> that </a:t>
            </a:r>
            <a:r>
              <a:rPr lang="en-US" dirty="0" err="1">
                <a:solidFill>
                  <a:schemeClr val="accent2"/>
                </a:solidFill>
              </a:rPr>
              <a:t>Aprille</a:t>
            </a:r>
            <a:r>
              <a:rPr lang="en-US" dirty="0">
                <a:solidFill>
                  <a:schemeClr val="accent2"/>
                </a:solidFill>
              </a:rPr>
              <a:t> with his </a:t>
            </a:r>
            <a:r>
              <a:rPr lang="en-US" dirty="0" err="1">
                <a:solidFill>
                  <a:schemeClr val="accent2"/>
                </a:solidFill>
              </a:rPr>
              <a:t>shoures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soote</a:t>
            </a:r>
            <a:r>
              <a:rPr lang="en-US" dirty="0">
                <a:solidFill>
                  <a:schemeClr val="accent2"/>
                </a:solidFill>
              </a:rPr>
              <a:t> / The </a:t>
            </a:r>
            <a:r>
              <a:rPr lang="en-US" dirty="0" err="1">
                <a:solidFill>
                  <a:schemeClr val="accent2"/>
                </a:solidFill>
              </a:rPr>
              <a:t>droghte</a:t>
            </a:r>
            <a:r>
              <a:rPr lang="en-US" dirty="0">
                <a:solidFill>
                  <a:schemeClr val="accent2"/>
                </a:solidFill>
              </a:rPr>
              <a:t> of Marche hath </a:t>
            </a:r>
            <a:r>
              <a:rPr lang="en-US" dirty="0" err="1">
                <a:solidFill>
                  <a:schemeClr val="accent2"/>
                </a:solidFill>
              </a:rPr>
              <a:t>perced</a:t>
            </a:r>
            <a:r>
              <a:rPr lang="en-US" dirty="0">
                <a:solidFill>
                  <a:schemeClr val="accent2"/>
                </a:solidFill>
              </a:rPr>
              <a:t> to the </a:t>
            </a:r>
            <a:r>
              <a:rPr lang="en-US" dirty="0" err="1">
                <a:solidFill>
                  <a:schemeClr val="accent2"/>
                </a:solidFill>
              </a:rPr>
              <a:t>roote</a:t>
            </a:r>
            <a:r>
              <a:rPr lang="en-US" dirty="0">
                <a:solidFill>
                  <a:schemeClr val="accent2"/>
                </a:solidFill>
              </a:rPr>
              <a:t>…” (When April with his sweet showers, has pierced the drought of March to the root).</a:t>
            </a:r>
            <a:r>
              <a:rPr lang="en-US" dirty="0">
                <a:solidFill>
                  <a:schemeClr val="accent2"/>
                </a:solidFill>
                <a:hlinkClick r:id="rId2"/>
              </a:rPr>
              <a:t>Chaucer’s spring</a:t>
            </a:r>
            <a:r>
              <a:rPr lang="en-US" dirty="0">
                <a:solidFill>
                  <a:schemeClr val="accent2"/>
                </a:solidFill>
              </a:rPr>
              <a:t>, more than 600 years later, is as fresh as ever – his verses have a spring in their step. “And </a:t>
            </a:r>
            <a:r>
              <a:rPr lang="en-US" dirty="0" err="1">
                <a:solidFill>
                  <a:schemeClr val="accent2"/>
                </a:solidFill>
              </a:rPr>
              <a:t>smale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fowles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maken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melodye</a:t>
            </a:r>
            <a:r>
              <a:rPr lang="en-US" dirty="0">
                <a:solidFill>
                  <a:schemeClr val="accent2"/>
                </a:solidFill>
              </a:rPr>
              <a:t>, / That </a:t>
            </a:r>
            <a:r>
              <a:rPr lang="en-US" dirty="0" err="1">
                <a:solidFill>
                  <a:schemeClr val="accent2"/>
                </a:solidFill>
              </a:rPr>
              <a:t>slepen</a:t>
            </a:r>
            <a:r>
              <a:rPr lang="en-US" dirty="0">
                <a:solidFill>
                  <a:schemeClr val="accent2"/>
                </a:solidFill>
              </a:rPr>
              <a:t> al the night with open ye /” (And small birds make melody, that sleep all night with open eyes). In this restless season “Than </a:t>
            </a:r>
            <a:r>
              <a:rPr lang="en-US" dirty="0" err="1">
                <a:solidFill>
                  <a:schemeClr val="accent2"/>
                </a:solidFill>
              </a:rPr>
              <a:t>longen</a:t>
            </a:r>
            <a:r>
              <a:rPr lang="en-US" dirty="0">
                <a:solidFill>
                  <a:schemeClr val="accent2"/>
                </a:solidFill>
              </a:rPr>
              <a:t> folk to goon on pilgrimages…” Chaucer’s words encourage us if not to pack for a pilgrimage, at least to wake up and be cheerful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48" y="1729945"/>
            <a:ext cx="4352928" cy="437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10000" dirty="0" smtClean="0">
                <a:solidFill>
                  <a:srgbClr val="00B050"/>
                </a:solidFill>
              </a:rPr>
              <a:t>谢谢！ 再见</a:t>
            </a:r>
            <a:endParaRPr lang="en-US" sz="10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流水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972" y="2348771"/>
            <a:ext cx="7078743" cy="390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138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445</TotalTime>
  <Words>413</Words>
  <Application>Microsoft Office PowerPoint</Application>
  <PresentationFormat>Widescreen</PresentationFormat>
  <Paragraphs>51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方正舒体</vt:lpstr>
      <vt:lpstr>Adobe Hebrew</vt:lpstr>
      <vt:lpstr>Aparajita</vt:lpstr>
      <vt:lpstr>Arial</vt:lpstr>
      <vt:lpstr>Calibri</vt:lpstr>
      <vt:lpstr>Garamond</vt:lpstr>
      <vt:lpstr>Times New Roman</vt:lpstr>
      <vt:lpstr>Organic</vt:lpstr>
      <vt:lpstr>Chinese Poems  中文诗词 zhōng wén shī cí</vt:lpstr>
      <vt:lpstr>春晓 Chun Xiao - Spring Dawn  孟浩然 Meng Hao ran </vt:lpstr>
      <vt:lpstr>春望Chun Wang – Spring View 杜甫 Du Fu</vt:lpstr>
      <vt:lpstr>Compare the two poems: 比较  bǐ jiào </vt:lpstr>
      <vt:lpstr>My reflection: 感想</vt:lpstr>
      <vt:lpstr>The Prologue to The Canterbury Tales          Geoffrey Chaucer</vt:lpstr>
      <vt:lpstr>谢谢！ 再见</vt:lpstr>
    </vt:vector>
  </TitlesOfParts>
  <Company>NDPMA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Poems</dc:title>
  <dc:creator>Pike, Jessica</dc:creator>
  <cp:lastModifiedBy>Liu, Joanne</cp:lastModifiedBy>
  <cp:revision>89</cp:revision>
  <dcterms:created xsi:type="dcterms:W3CDTF">2015-08-05T17:04:32Z</dcterms:created>
  <dcterms:modified xsi:type="dcterms:W3CDTF">2015-08-13T14:58:20Z</dcterms:modified>
</cp:coreProperties>
</file>