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2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34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D695-6AE9-4574-83D0-A5223458C1CB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7BC-9E39-478E-964E-E27F13711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4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D695-6AE9-4574-83D0-A5223458C1CB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7BC-9E39-478E-964E-E27F13711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5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D695-6AE9-4574-83D0-A5223458C1CB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7BC-9E39-478E-964E-E27F13711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2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D695-6AE9-4574-83D0-A5223458C1CB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7BC-9E39-478E-964E-E27F13711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D695-6AE9-4574-83D0-A5223458C1CB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7BC-9E39-478E-964E-E27F13711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1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D695-6AE9-4574-83D0-A5223458C1CB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7BC-9E39-478E-964E-E27F13711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4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D695-6AE9-4574-83D0-A5223458C1CB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7BC-9E39-478E-964E-E27F13711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9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D695-6AE9-4574-83D0-A5223458C1CB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7BC-9E39-478E-964E-E27F13711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D695-6AE9-4574-83D0-A5223458C1CB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7BC-9E39-478E-964E-E27F13711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4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D695-6AE9-4574-83D0-A5223458C1CB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7BC-9E39-478E-964E-E27F13711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7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D695-6AE9-4574-83D0-A5223458C1CB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C7BC-9E39-478E-964E-E27F13711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5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6D695-6AE9-4574-83D0-A5223458C1CB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C7BC-9E39-478E-964E-E27F13711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2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enhuacn.com/meishu/minghua/02mingqing/tangyin_shanshui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0" y="0"/>
            <a:ext cx="10910454" cy="679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598" y="1011161"/>
            <a:ext cx="7848600" cy="2387600"/>
          </a:xfrm>
        </p:spPr>
        <p:txBody>
          <a:bodyPr>
            <a:normAutofit fontScale="90000"/>
          </a:bodyPr>
          <a:lstStyle/>
          <a:p>
            <a:r>
              <a:rPr lang="zh-CN" altLang="en-US" sz="8800" dirty="0" smtClean="0">
                <a:solidFill>
                  <a:schemeClr val="bg1"/>
                </a:solidFill>
              </a:rPr>
              <a:t>中国文学</a:t>
            </a:r>
            <a:r>
              <a:rPr lang="en-US" altLang="zh-CN" sz="8800" dirty="0" smtClean="0">
                <a:solidFill>
                  <a:schemeClr val="bg1"/>
                </a:solidFill>
              </a:rPr>
              <a:t/>
            </a:r>
            <a:br>
              <a:rPr lang="en-US" altLang="zh-CN" sz="8800" dirty="0" smtClean="0">
                <a:solidFill>
                  <a:schemeClr val="bg1"/>
                </a:solidFill>
              </a:rPr>
            </a:br>
            <a:r>
              <a:rPr lang="en-US" altLang="zh-CN" sz="8800" dirty="0" smtClean="0">
                <a:solidFill>
                  <a:schemeClr val="bg1"/>
                </a:solidFill>
              </a:rPr>
              <a:t>Chinese Literature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5035" y="4063732"/>
            <a:ext cx="4350327" cy="2514556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By Daniel Fox</a:t>
            </a:r>
          </a:p>
          <a:p>
            <a:r>
              <a:rPr lang="zh-CN" altLang="en-US" sz="4400" dirty="0">
                <a:solidFill>
                  <a:schemeClr val="bg1"/>
                </a:solidFill>
              </a:rPr>
              <a:t>方</a:t>
            </a:r>
            <a:r>
              <a:rPr lang="zh-CN" altLang="en-US" sz="4400" dirty="0" smtClean="0">
                <a:solidFill>
                  <a:schemeClr val="bg1"/>
                </a:solidFill>
              </a:rPr>
              <a:t>大年</a:t>
            </a:r>
            <a:endParaRPr lang="en-US" altLang="zh-CN" sz="4400" dirty="0" smtClean="0">
              <a:solidFill>
                <a:schemeClr val="bg1"/>
              </a:solidFill>
            </a:endParaRPr>
          </a:p>
          <a:p>
            <a:r>
              <a:rPr lang="zh-CN" altLang="en-US" sz="4400" dirty="0" smtClean="0">
                <a:solidFill>
                  <a:schemeClr val="bg1"/>
                </a:solidFill>
              </a:rPr>
              <a:t>中文 </a:t>
            </a:r>
            <a:r>
              <a:rPr lang="en-US" altLang="zh-CN" sz="4400" dirty="0" smtClean="0">
                <a:solidFill>
                  <a:schemeClr val="bg1"/>
                </a:solidFill>
              </a:rPr>
              <a:t>3/4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0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0"/>
                            </p:stCondLst>
                            <p:childTnLst>
                              <p:par>
                                <p:cTn id="9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600"/>
                            </p:stCondLst>
                            <p:childTnLst>
                              <p:par>
                                <p:cTn id="13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600"/>
                            </p:stCondLst>
                            <p:childTnLst>
                              <p:par>
                                <p:cTn id="17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7560" y="83127"/>
            <a:ext cx="3436620" cy="1431908"/>
          </a:xfrm>
        </p:spPr>
        <p:txBody>
          <a:bodyPr>
            <a:noAutofit/>
          </a:bodyPr>
          <a:lstStyle/>
          <a:p>
            <a:r>
              <a:rPr lang="zh-CN" altLang="en-US" sz="9600" b="1" dirty="0">
                <a:solidFill>
                  <a:schemeClr val="bg1"/>
                </a:solidFill>
              </a:rPr>
              <a:t>作</a:t>
            </a:r>
            <a:r>
              <a:rPr lang="zh-CN" altLang="en-US" sz="9600" b="1" dirty="0" smtClean="0">
                <a:solidFill>
                  <a:schemeClr val="bg1"/>
                </a:solidFill>
              </a:rPr>
              <a:t>家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4212" y="1897420"/>
            <a:ext cx="4089628" cy="1898277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zh-CN" altLang="en-US" sz="4000" dirty="0">
                <a:solidFill>
                  <a:schemeClr val="bg1"/>
                </a:solidFill>
              </a:rPr>
              <a:t>邵</a:t>
            </a:r>
            <a:r>
              <a:rPr lang="zh-CN" altLang="en-US" sz="4000" dirty="0" smtClean="0">
                <a:solidFill>
                  <a:schemeClr val="bg1"/>
                </a:solidFill>
              </a:rPr>
              <a:t>雍（一零一一 </a:t>
            </a:r>
            <a:r>
              <a:rPr lang="en-US" altLang="zh-CN" sz="4000" dirty="0" smtClean="0">
                <a:solidFill>
                  <a:schemeClr val="bg1"/>
                </a:solidFill>
              </a:rPr>
              <a:t>– </a:t>
            </a:r>
            <a:r>
              <a:rPr lang="zh-CN" altLang="en-US" sz="4000" dirty="0" smtClean="0">
                <a:solidFill>
                  <a:schemeClr val="bg1"/>
                </a:solidFill>
              </a:rPr>
              <a:t>一零七七年）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zh-CN" altLang="en-US" sz="4000" dirty="0" smtClean="0">
                <a:solidFill>
                  <a:schemeClr val="bg1"/>
                </a:solidFill>
              </a:rPr>
              <a:t>中文老师和诗人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zh-CN" altLang="en-US" sz="4000" dirty="0" smtClean="0">
                <a:solidFill>
                  <a:schemeClr val="bg1"/>
                </a:solidFill>
              </a:rPr>
              <a:t>发达学校理学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74212" cy="3795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0205" y="5296348"/>
            <a:ext cx="6295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zh-CN" altLang="en-US" sz="4000" dirty="0">
                <a:solidFill>
                  <a:schemeClr val="bg1"/>
                </a:solidFill>
              </a:rPr>
              <a:t>李白（七零一</a:t>
            </a:r>
            <a:r>
              <a:rPr lang="en-US" altLang="zh-CN" sz="4000" dirty="0">
                <a:solidFill>
                  <a:schemeClr val="bg1"/>
                </a:solidFill>
              </a:rPr>
              <a:t>-</a:t>
            </a:r>
            <a:r>
              <a:rPr lang="zh-CN" altLang="en-US" sz="4000" dirty="0" smtClean="0">
                <a:solidFill>
                  <a:schemeClr val="bg1"/>
                </a:solidFill>
              </a:rPr>
              <a:t>七六二年）</a:t>
            </a:r>
            <a:endParaRPr lang="en-US" altLang="zh-CN" sz="4000" dirty="0">
              <a:solidFill>
                <a:schemeClr val="bg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zh-CN" altLang="en-US" sz="4000" dirty="0">
                <a:solidFill>
                  <a:schemeClr val="bg1"/>
                </a:solidFill>
              </a:rPr>
              <a:t>唐代诗人和浪漫</a:t>
            </a:r>
            <a:endParaRPr lang="en-US" altLang="zh-CN" sz="4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457" y="1894294"/>
            <a:ext cx="3334543" cy="49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3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202929"/>
            <a:ext cx="2593395" cy="1103343"/>
          </a:xfrm>
        </p:spPr>
        <p:txBody>
          <a:bodyPr>
            <a:normAutofit fontScale="90000"/>
          </a:bodyPr>
          <a:lstStyle/>
          <a:p>
            <a:r>
              <a:rPr lang="zh-CN" altLang="en-US" sz="8000" b="1" dirty="0" smtClean="0">
                <a:solidFill>
                  <a:schemeClr val="bg1"/>
                </a:solidFill>
              </a:rPr>
              <a:t>介绍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132" y="5511114"/>
            <a:ext cx="5979868" cy="1165833"/>
          </a:xfrm>
        </p:spPr>
        <p:txBody>
          <a:bodyPr>
            <a:normAutofit fontScale="92500" lnSpcReduction="10000"/>
          </a:bodyPr>
          <a:lstStyle/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zh-CN" altLang="en-US" sz="4000" dirty="0" smtClean="0">
                <a:solidFill>
                  <a:schemeClr val="bg1"/>
                </a:solidFill>
              </a:rPr>
              <a:t>故事有村</a:t>
            </a:r>
            <a:r>
              <a:rPr lang="zh-CN" altLang="en-US" sz="4000" dirty="0" smtClean="0">
                <a:solidFill>
                  <a:schemeClr val="bg1"/>
                </a:solidFill>
              </a:rPr>
              <a:t>，家</a:t>
            </a:r>
            <a:r>
              <a:rPr lang="zh-CN" altLang="en-US" sz="4000" dirty="0" smtClean="0">
                <a:solidFill>
                  <a:schemeClr val="bg1"/>
                </a:solidFill>
              </a:rPr>
              <a:t>，树和花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zh-CN" altLang="en-US" sz="4000" dirty="0">
                <a:solidFill>
                  <a:schemeClr val="bg1"/>
                </a:solidFill>
              </a:rPr>
              <a:t>一二三四五六七八九十</a:t>
            </a:r>
            <a:endParaRPr lang="en-US" altLang="zh-CN" sz="4000" dirty="0" smtClean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392657" y="5685754"/>
            <a:ext cx="4525623" cy="11935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zh-CN" altLang="en-US" sz="4000" dirty="0" smtClean="0">
                <a:solidFill>
                  <a:schemeClr val="bg1"/>
                </a:solidFill>
              </a:rPr>
              <a:t>作者看明月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zh-CN" altLang="en-US" sz="4000" dirty="0" smtClean="0">
                <a:solidFill>
                  <a:schemeClr val="bg1"/>
                </a:solidFill>
              </a:rPr>
              <a:t>作者思故乡（想家）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pPr marL="571500" indent="-571500" algn="l">
              <a:buFont typeface="Courier New" panose="02070309020205020404" pitchFamily="49" charset="0"/>
              <a:buChar char="o"/>
            </a:pP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p6.qhimg.com/t01fe2e48e3fbdb9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53327" cy="51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静夜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331" y="0"/>
            <a:ext cx="4456670" cy="560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hlinkClick r:id="" action="ppaction://hlinkshowjump?jump=nextslide"/>
          </p:cNvPr>
          <p:cNvSpPr txBox="1"/>
          <p:nvPr/>
        </p:nvSpPr>
        <p:spPr>
          <a:xfrm>
            <a:off x="5988107" y="2496065"/>
            <a:ext cx="1404551" cy="11079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English translation </a:t>
            </a:r>
            <a:r>
              <a:rPr lang="en-US" sz="2200" dirty="0" smtClean="0">
                <a:solidFill>
                  <a:schemeClr val="bg1"/>
                </a:solidFill>
                <a:hlinkClick r:id="" action="ppaction://hlinkshowjump?jump=nextslide"/>
              </a:rPr>
              <a:t>click </a:t>
            </a:r>
            <a:r>
              <a:rPr lang="en-US" sz="2200" dirty="0" smtClean="0">
                <a:solidFill>
                  <a:schemeClr val="bg1"/>
                </a:solidFill>
              </a:rPr>
              <a:t>here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7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355" y="181140"/>
            <a:ext cx="5834450" cy="6344594"/>
          </a:xfrm>
          <a:scene3d>
            <a:camera prst="perspectiveContrastingRightFacing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jìng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yè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sī</a:t>
            </a:r>
            <a:r>
              <a:rPr lang="en-US" sz="3600" dirty="0">
                <a:solidFill>
                  <a:schemeClr val="bg1"/>
                </a:solidFill>
              </a:rPr>
              <a:t> </a:t>
            </a:r>
            <a:r>
              <a:rPr lang="en-US" altLang="zh-CN" sz="3600" dirty="0" smtClean="0">
                <a:solidFill>
                  <a:schemeClr val="bg1"/>
                </a:solidFill>
              </a:rPr>
              <a:t>-</a:t>
            </a:r>
            <a:r>
              <a:rPr lang="zh-CN" altLang="en-US" sz="3600" dirty="0" smtClean="0">
                <a:solidFill>
                  <a:schemeClr val="bg1"/>
                </a:solidFill>
              </a:rPr>
              <a:t>静夜思</a:t>
            </a:r>
            <a:r>
              <a:rPr lang="en-US" altLang="zh-CN" sz="3600" dirty="0" smtClean="0">
                <a:solidFill>
                  <a:schemeClr val="bg1"/>
                </a:solidFill>
              </a:rPr>
              <a:t>-</a:t>
            </a:r>
          </a:p>
          <a:p>
            <a:pPr marL="0" indent="0">
              <a:buNone/>
            </a:pPr>
            <a:r>
              <a:rPr lang="en-US" altLang="zh-CN" sz="3600" dirty="0" smtClean="0">
                <a:solidFill>
                  <a:schemeClr val="bg1"/>
                </a:solidFill>
              </a:rPr>
              <a:t>Nostalgia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By </a:t>
            </a:r>
            <a:r>
              <a:rPr lang="en-US" sz="3600" b="1" dirty="0" smtClean="0">
                <a:solidFill>
                  <a:schemeClr val="bg1"/>
                </a:solidFill>
              </a:rPr>
              <a:t>Li Bai 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李白</a:t>
            </a:r>
            <a:r>
              <a:rPr lang="en-US" sz="3600" b="1" dirty="0">
                <a:solidFill>
                  <a:schemeClr val="bg1"/>
                </a:solidFill>
              </a:rPr>
              <a:t/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/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zh-CN" altLang="en-US" sz="3600" b="1" dirty="0" smtClean="0">
                <a:solidFill>
                  <a:schemeClr val="bg1"/>
                </a:solidFill>
              </a:rPr>
              <a:t>*</a:t>
            </a:r>
            <a:r>
              <a:rPr lang="en-US" sz="3600" dirty="0" smtClean="0">
                <a:solidFill>
                  <a:schemeClr val="bg1"/>
                </a:solidFill>
              </a:rPr>
              <a:t>Before </a:t>
            </a:r>
            <a:r>
              <a:rPr lang="en-US" sz="3600" dirty="0">
                <a:solidFill>
                  <a:schemeClr val="bg1"/>
                </a:solidFill>
              </a:rPr>
              <a:t>my bed, the moon is shining bright,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zh-CN" altLang="en-US" sz="3600" dirty="0" smtClean="0">
                <a:solidFill>
                  <a:schemeClr val="bg1"/>
                </a:solidFill>
              </a:rPr>
              <a:t>*</a:t>
            </a:r>
            <a:r>
              <a:rPr lang="en-US" sz="3600" dirty="0" smtClean="0">
                <a:solidFill>
                  <a:schemeClr val="bg1"/>
                </a:solidFill>
              </a:rPr>
              <a:t>I </a:t>
            </a:r>
            <a:r>
              <a:rPr lang="en-US" sz="3600" dirty="0">
                <a:solidFill>
                  <a:schemeClr val="bg1"/>
                </a:solidFill>
              </a:rPr>
              <a:t>think that it is frost upon the ground.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zh-CN" altLang="en-US" sz="3600" dirty="0" smtClean="0">
                <a:solidFill>
                  <a:schemeClr val="bg1"/>
                </a:solidFill>
              </a:rPr>
              <a:t>*</a:t>
            </a:r>
            <a:r>
              <a:rPr lang="en-US" sz="3600" dirty="0" smtClean="0">
                <a:solidFill>
                  <a:schemeClr val="bg1"/>
                </a:solidFill>
              </a:rPr>
              <a:t>I </a:t>
            </a:r>
            <a:r>
              <a:rPr lang="en-US" sz="3600" dirty="0">
                <a:solidFill>
                  <a:schemeClr val="bg1"/>
                </a:solidFill>
              </a:rPr>
              <a:t>raise my head and look at the bright moon,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zh-CN" altLang="en-US" sz="3600" dirty="0" smtClean="0">
                <a:solidFill>
                  <a:schemeClr val="bg1"/>
                </a:solidFill>
              </a:rPr>
              <a:t>*</a:t>
            </a:r>
            <a:r>
              <a:rPr lang="en-US" sz="3600" dirty="0" smtClean="0">
                <a:solidFill>
                  <a:schemeClr val="bg1"/>
                </a:solidFill>
              </a:rPr>
              <a:t>I </a:t>
            </a:r>
            <a:r>
              <a:rPr lang="en-US" sz="3600" dirty="0">
                <a:solidFill>
                  <a:schemeClr val="bg1"/>
                </a:solidFill>
              </a:rPr>
              <a:t>lower my head and think of home.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9837" y="490988"/>
            <a:ext cx="6003325" cy="6186309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solidFill>
                  <a:schemeClr val="bg1"/>
                </a:solidFill>
              </a:rPr>
              <a:t>Yí</a:t>
            </a:r>
            <a:r>
              <a:rPr lang="en-US" altLang="zh-CN" sz="3600" dirty="0" smtClean="0">
                <a:solidFill>
                  <a:schemeClr val="bg1"/>
                </a:solidFill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</a:rPr>
              <a:t>wàng</a:t>
            </a:r>
            <a:r>
              <a:rPr lang="en-US" altLang="zh-CN" sz="3600" dirty="0" smtClean="0">
                <a:solidFill>
                  <a:schemeClr val="bg1"/>
                </a:solidFill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</a:rPr>
              <a:t>èr</a:t>
            </a:r>
            <a:r>
              <a:rPr lang="en-US" altLang="zh-CN" sz="3600" dirty="0" smtClean="0">
                <a:solidFill>
                  <a:schemeClr val="bg1"/>
                </a:solidFill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</a:rPr>
              <a:t>sān</a:t>
            </a:r>
            <a:r>
              <a:rPr lang="en-US" altLang="zh-CN" sz="3600" dirty="0" smtClean="0">
                <a:solidFill>
                  <a:schemeClr val="bg1"/>
                </a:solidFill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</a:rPr>
              <a:t>lǐ</a:t>
            </a:r>
            <a:r>
              <a:rPr lang="en-US" altLang="zh-CN" sz="3600" dirty="0" smtClean="0">
                <a:solidFill>
                  <a:schemeClr val="bg1"/>
                </a:solidFill>
              </a:rPr>
              <a:t> -</a:t>
            </a:r>
            <a:r>
              <a:rPr lang="zh-CN" altLang="en-US" sz="3600" dirty="0" smtClean="0">
                <a:solidFill>
                  <a:schemeClr val="bg1"/>
                </a:solidFill>
              </a:rPr>
              <a:t>一望二三里 </a:t>
            </a:r>
            <a:endParaRPr lang="en-US" altLang="zh-CN" sz="3600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A </a:t>
            </a:r>
            <a:r>
              <a:rPr lang="en-US" sz="3600" dirty="0" err="1" smtClean="0">
                <a:solidFill>
                  <a:schemeClr val="bg1"/>
                </a:solidFill>
              </a:rPr>
              <a:t>leasuire</a:t>
            </a:r>
            <a:r>
              <a:rPr lang="en-US" sz="3600" dirty="0" smtClean="0">
                <a:solidFill>
                  <a:schemeClr val="bg1"/>
                </a:solidFill>
              </a:rPr>
              <a:t> walk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By Shao </a:t>
            </a:r>
            <a:r>
              <a:rPr lang="en-US" sz="3600" dirty="0" smtClean="0">
                <a:solidFill>
                  <a:schemeClr val="bg1"/>
                </a:solidFill>
              </a:rPr>
              <a:t>Y</a:t>
            </a:r>
            <a:r>
              <a:rPr lang="en-US" sz="3600" dirty="0" smtClean="0">
                <a:solidFill>
                  <a:schemeClr val="bg1"/>
                </a:solidFill>
              </a:rPr>
              <a:t>ong – </a:t>
            </a:r>
            <a:r>
              <a:rPr lang="zh-CN" altLang="en-US" sz="3600" dirty="0" smtClean="0">
                <a:solidFill>
                  <a:schemeClr val="bg1"/>
                </a:solidFill>
              </a:rPr>
              <a:t>邵雍</a:t>
            </a:r>
            <a:endParaRPr lang="en-US" sz="3600" dirty="0" smtClean="0">
              <a:solidFill>
                <a:schemeClr val="bg1"/>
              </a:solidFill>
            </a:endParaRP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*Once </a:t>
            </a:r>
            <a:r>
              <a:rPr lang="en-US" sz="3600" dirty="0">
                <a:solidFill>
                  <a:schemeClr val="bg1"/>
                </a:solidFill>
              </a:rPr>
              <a:t>a time, we walk leisurely for two or three </a:t>
            </a:r>
            <a:r>
              <a:rPr lang="en-US" sz="3600" dirty="0" smtClean="0">
                <a:solidFill>
                  <a:schemeClr val="bg1"/>
                </a:solidFill>
              </a:rPr>
              <a:t>miles</a:t>
            </a:r>
          </a:p>
          <a:p>
            <a:r>
              <a:rPr lang="en-US" sz="3600" dirty="0">
                <a:solidFill>
                  <a:schemeClr val="bg1"/>
                </a:solidFill>
              </a:rPr>
              <a:t>*</a:t>
            </a:r>
            <a:r>
              <a:rPr lang="en-US" sz="3600" dirty="0" smtClean="0">
                <a:solidFill>
                  <a:schemeClr val="bg1"/>
                </a:solidFill>
              </a:rPr>
              <a:t>On </a:t>
            </a:r>
            <a:r>
              <a:rPr lang="en-US" sz="3600" dirty="0">
                <a:solidFill>
                  <a:schemeClr val="bg1"/>
                </a:solidFill>
              </a:rPr>
              <a:t>the way, we see four or five villages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*Six </a:t>
            </a:r>
            <a:r>
              <a:rPr lang="en-US" sz="3600" dirty="0">
                <a:solidFill>
                  <a:schemeClr val="bg1"/>
                </a:solidFill>
              </a:rPr>
              <a:t>or seven temples and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*Eight </a:t>
            </a:r>
            <a:r>
              <a:rPr lang="en-US" sz="3600" dirty="0">
                <a:solidFill>
                  <a:schemeClr val="bg1"/>
                </a:solidFill>
              </a:rPr>
              <a:t>, nine or ten branches of </a:t>
            </a:r>
            <a:r>
              <a:rPr lang="en-US" sz="3600" dirty="0" smtClean="0">
                <a:solidFill>
                  <a:schemeClr val="bg1"/>
                </a:solidFill>
              </a:rPr>
              <a:t>flowers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573586"/>
          </a:xfrm>
        </p:spPr>
        <p:txBody>
          <a:bodyPr>
            <a:noAutofit/>
          </a:bodyPr>
          <a:lstStyle/>
          <a:p>
            <a:r>
              <a:rPr lang="zh-CN" altLang="en-US" sz="9600" b="1" dirty="0">
                <a:solidFill>
                  <a:schemeClr val="bg1"/>
                </a:solidFill>
              </a:rPr>
              <a:t>同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448" y="1658470"/>
            <a:ext cx="7754470" cy="5199529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chemeClr val="bg1"/>
                </a:solidFill>
              </a:rPr>
              <a:t>Both stories are poems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chemeClr val="bg1"/>
                </a:solidFill>
              </a:rPr>
              <a:t>Both stories are in the same tone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chemeClr val="bg1"/>
                </a:solidFill>
              </a:rPr>
              <a:t>Both authors are from China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chemeClr val="bg1"/>
                </a:solidFill>
              </a:rPr>
              <a:t>Both authors are men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chemeClr val="bg1"/>
                </a:solidFill>
              </a:rPr>
              <a:t>Both poems include the character seeing interesting things in nature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470" y="253383"/>
            <a:ext cx="2850036" cy="2810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22" y="3316942"/>
            <a:ext cx="3815931" cy="282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8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528763"/>
          </a:xfrm>
        </p:spPr>
        <p:txBody>
          <a:bodyPr>
            <a:normAutofit/>
          </a:bodyPr>
          <a:lstStyle/>
          <a:p>
            <a:r>
              <a:rPr lang="zh-CN" altLang="en-US" sz="9600" b="1" dirty="0" smtClean="0">
                <a:solidFill>
                  <a:schemeClr val="bg1"/>
                </a:solidFill>
              </a:rPr>
              <a:t>不同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907" y="1528763"/>
            <a:ext cx="6355975" cy="5248555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chemeClr val="bg1"/>
                </a:solidFill>
              </a:rPr>
              <a:t>Written by different authors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chemeClr val="bg1"/>
                </a:solidFill>
              </a:rPr>
              <a:t>Authors are from different time periods 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chemeClr val="bg1"/>
                </a:solidFill>
              </a:rPr>
              <a:t>Authors used a different amount of words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chemeClr val="bg1"/>
                </a:solidFill>
              </a:rPr>
              <a:t>One setting is outside and the other is inside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endParaRPr lang="en-US" sz="4000" dirty="0" smtClean="0">
              <a:solidFill>
                <a:schemeClr val="bg1"/>
              </a:solidFill>
            </a:endParaRPr>
          </a:p>
          <a:p>
            <a:pPr algn="l"/>
            <a:endParaRPr lang="en-US" sz="4000" dirty="0" smtClean="0">
              <a:solidFill>
                <a:schemeClr val="bg1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v"/>
            </a:pP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82" y="1930760"/>
            <a:ext cx="5060785" cy="369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537728"/>
          </a:xfrm>
        </p:spPr>
        <p:txBody>
          <a:bodyPr>
            <a:normAutofit/>
          </a:bodyPr>
          <a:lstStyle/>
          <a:p>
            <a:r>
              <a:rPr lang="zh-CN" altLang="en-US" sz="9600" b="1" dirty="0" smtClean="0">
                <a:solidFill>
                  <a:schemeClr val="bg1"/>
                </a:solidFill>
              </a:rPr>
              <a:t>感想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025" y="1676400"/>
            <a:ext cx="6311152" cy="4652682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chemeClr val="bg1"/>
                </a:solidFill>
              </a:rPr>
              <a:t>I enjoyed reading both poems. They both are have an upbeat tone and inspire me to go outside. The nature theme is clear in both poems due to being a large aspect in the authors’ lives.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77" y="1799784"/>
            <a:ext cx="4759582" cy="356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217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宋体</vt:lpstr>
      <vt:lpstr>Arial</vt:lpstr>
      <vt:lpstr>Calibri</vt:lpstr>
      <vt:lpstr>Calibri Light</vt:lpstr>
      <vt:lpstr>Courier New</vt:lpstr>
      <vt:lpstr>Wingdings</vt:lpstr>
      <vt:lpstr>Office Theme</vt:lpstr>
      <vt:lpstr>中国文学 Chinese Literature</vt:lpstr>
      <vt:lpstr>作家</vt:lpstr>
      <vt:lpstr>介绍</vt:lpstr>
      <vt:lpstr>PowerPoint Presentation</vt:lpstr>
      <vt:lpstr>同</vt:lpstr>
      <vt:lpstr>不同</vt:lpstr>
      <vt:lpstr>感想</vt:lpstr>
    </vt:vector>
  </TitlesOfParts>
  <Company>NDPMA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作家</dc:title>
  <dc:creator>Fox, Daniel</dc:creator>
  <cp:lastModifiedBy>Liu, Joanne</cp:lastModifiedBy>
  <cp:revision>43</cp:revision>
  <dcterms:created xsi:type="dcterms:W3CDTF">2015-08-14T18:20:40Z</dcterms:created>
  <dcterms:modified xsi:type="dcterms:W3CDTF">2015-08-18T19:20:09Z</dcterms:modified>
</cp:coreProperties>
</file>